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8" r:id="rId10"/>
    <p:sldId id="266" r:id="rId11"/>
    <p:sldId id="265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64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336699"/>
    <a:srgbClr val="1E0264"/>
    <a:srgbClr val="000066"/>
    <a:srgbClr val="969696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10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72568-07C2-4EAA-A495-A99475481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96BF0-A6C4-4E00-B727-E9EEA9760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10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D9D6C-94E1-4419-BE17-5B64211D6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6AA5C-07FD-4609-AE4A-A0103A541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10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239FE-3964-43FF-8195-ABD0F869D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292A2-F482-423F-A52F-E81C174AD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CEB96-F4B4-4DE0-AE09-86616EB6D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39896-AD84-45DD-AFAA-D14E5687E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A5AFC-7329-49E4-BE44-42F462BB9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D2ADC-4EA8-456B-B33C-6B94CAD83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4980C-6BFB-45EA-8B8D-0CD88F0AD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C664B103-A0B1-4A5D-BABC-310727142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1" r:id="rId2"/>
    <p:sldLayoutId id="2147483797" r:id="rId3"/>
    <p:sldLayoutId id="2147483792" r:id="rId4"/>
    <p:sldLayoutId id="2147483793" r:id="rId5"/>
    <p:sldLayoutId id="2147483794" r:id="rId6"/>
    <p:sldLayoutId id="2147483798" r:id="rId7"/>
    <p:sldLayoutId id="2147483799" r:id="rId8"/>
    <p:sldLayoutId id="2147483800" r:id="rId9"/>
    <p:sldLayoutId id="2147483795" r:id="rId10"/>
    <p:sldLayoutId id="21474838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r.wikipedia.org/sr-el/&#208;&#160;&#208;&#176;&#209;&#135;&#209;&#131;&#208;&#189;&#208;&#176;&#209;&#128;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r.wikipedia.org/sr-el/&#208;&#168;&#209;&#130;&#208;&#176;&#208;&#188;&#208;&#191;&#208;&#176;&#208;&#189;&#208;&#176;_&#208;&#191;&#208;" TargetMode="External"/><Relationship Id="rId7" Type="http://schemas.openxmlformats.org/officeDocument/2006/relationships/hyperlink" Target="http://sr.wikipedia.org/w/index.php?title=%D0%9A%D0%BE%D0%BD%D0%B5%D0%BA%D1%82%D0%BE%D1%80&amp;action=edit&amp;redlink=1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r.wikipedia.org/sr-el/ROM" TargetMode="External"/><Relationship Id="rId5" Type="http://schemas.openxmlformats.org/officeDocument/2006/relationships/hyperlink" Target="http://sr.wikipedia.org/sr-el/&#208;&#156;&#208;&#184;&#208;&#186;&#209;&#128;&#208;&#190;&#208;&#191;&#209;&#128;&#208;&#190;&#209;&#134;&#208;&#181;&#209;&#129;&#208;&#190;&#209;&#128;" TargetMode="External"/><Relationship Id="rId4" Type="http://schemas.openxmlformats.org/officeDocument/2006/relationships/hyperlink" Target="http://sr.wikipedia.org/sr-el/&#208;&#160;&#208;&#176;&#209;&#135;&#209;&#131;&#208;&#189;&#208;&#176;&#209;&#128;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14744" y="357166"/>
            <a:ext cx="4914880" cy="1071570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sr-Latn-CS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OŠ </a:t>
            </a:r>
            <a:r>
              <a:rPr lang="sr-Latn-CS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“STARI GRAD ”-Užice</a:t>
            </a:r>
            <a:br>
              <a:rPr lang="sr-Latn-CS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hu-HU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hu-HU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en-US" sz="4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5813" y="3000374"/>
            <a:ext cx="7416800" cy="2000261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r-Latn-CS" sz="4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Osnovni delovi računara i dodatni (periferijski) uređaji</a:t>
            </a:r>
            <a:endParaRPr lang="en-US" sz="4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Picture 8" descr="nastavnica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575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Hard disk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7411" name="pageContainer0_ID0ECCAC" descr="Slika čvrstog dis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928938"/>
            <a:ext cx="55721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571500" y="1714500"/>
            <a:ext cx="80724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r-Latn-CS" sz="2000" i="1"/>
              <a:t>Hard disk </a:t>
            </a:r>
            <a:r>
              <a:rPr lang="sr-Latn-CS" sz="2000"/>
              <a:t>služi za trajno čuvanje podataka i programa koji se zapisuju sa obe strane namagnetisanih ploča, na stazama u obliku koncentričnih krugova.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Napajanje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8435" name="Picture 2" descr="10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2928938"/>
            <a:ext cx="385762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571500" y="1643063"/>
            <a:ext cx="800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r-Latn-CS" sz="2000" i="1"/>
              <a:t>Napajanje </a:t>
            </a:r>
            <a:r>
              <a:rPr lang="sr-Latn-CS" sz="2000"/>
              <a:t>obezbeđuje električnu energiju za napajanje svih komponenti unutar kućišta</a:t>
            </a:r>
            <a:r>
              <a:rPr lang="en-US" sz="20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Uređaji za pokazivanje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9459" name="Picture 2" descr="250px-3-Tastenmaus_Microsof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857500"/>
            <a:ext cx="2143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vandal-proof-trackball-3678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786063"/>
            <a:ext cx="21431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touchp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88" y="4857750"/>
            <a:ext cx="21431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 descr="414X2Z0A7T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63" y="4500563"/>
            <a:ext cx="2214562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285750" y="2286000"/>
            <a:ext cx="2571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/>
              <a:t>Miš (optički, mehanički)</a:t>
            </a:r>
            <a:endParaRPr lang="en-US"/>
          </a:p>
        </p:txBody>
      </p:sp>
      <p:sp>
        <p:nvSpPr>
          <p:cNvPr id="19464" name="TextBox 7"/>
          <p:cNvSpPr txBox="1">
            <a:spLocks noChangeArrowheads="1"/>
          </p:cNvSpPr>
          <p:nvPr/>
        </p:nvSpPr>
        <p:spPr bwMode="auto">
          <a:xfrm>
            <a:off x="4786313" y="2286000"/>
            <a:ext cx="2214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/>
              <a:t>Trekbol (trackball)</a:t>
            </a:r>
            <a:endParaRPr lang="en-US"/>
          </a:p>
        </p:txBody>
      </p:sp>
      <p:sp>
        <p:nvSpPr>
          <p:cNvPr id="19465" name="TextBox 8"/>
          <p:cNvSpPr txBox="1">
            <a:spLocks noChangeArrowheads="1"/>
          </p:cNvSpPr>
          <p:nvPr/>
        </p:nvSpPr>
        <p:spPr bwMode="auto">
          <a:xfrm>
            <a:off x="2714625" y="4357688"/>
            <a:ext cx="214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/>
              <a:t>Tačped</a:t>
            </a:r>
            <a:r>
              <a:rPr lang="sr-Latn-CS" b="1"/>
              <a:t> </a:t>
            </a:r>
            <a:r>
              <a:rPr lang="sr-Latn-CS"/>
              <a:t>(touchpad)</a:t>
            </a:r>
            <a:endParaRPr lang="en-US"/>
          </a:p>
        </p:txBody>
      </p:sp>
      <p:sp>
        <p:nvSpPr>
          <p:cNvPr id="19466" name="TextBox 9"/>
          <p:cNvSpPr txBox="1">
            <a:spLocks noChangeArrowheads="1"/>
          </p:cNvSpPr>
          <p:nvPr/>
        </p:nvSpPr>
        <p:spPr bwMode="auto">
          <a:xfrm>
            <a:off x="7000875" y="4071938"/>
            <a:ext cx="214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/>
              <a:t>Džojstik (Joystick)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Dodatne kartice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483" name="Picture 2" descr="CreativeSoundBlasterAudigySE71Chan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3071813"/>
            <a:ext cx="2286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 descr="180px-ModemISAv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500438"/>
            <a:ext cx="1647825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320px-Ethernet_NIC_100Mbit_PC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3500438"/>
            <a:ext cx="27543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928688" y="1785938"/>
            <a:ext cx="7286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r-Latn-CS" sz="2000" i="1"/>
              <a:t>Dodatne kartice</a:t>
            </a:r>
            <a:r>
              <a:rPr lang="sr-Latn-CS" sz="2000"/>
              <a:t>: zvučna kartica, modem, TV kartica, mrežna kartica, FM kartica.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Štampači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1507" name="Picture 2" descr="541_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571750"/>
            <a:ext cx="2643188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2643188"/>
            <a:ext cx="24288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2714625"/>
            <a:ext cx="21145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 descr="artikli_2104670000046_210467000004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0" y="4786313"/>
            <a:ext cx="2714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6" descr="mobile zdjęci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714875"/>
            <a:ext cx="242887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Box 7"/>
          <p:cNvSpPr txBox="1">
            <a:spLocks noChangeArrowheads="1"/>
          </p:cNvSpPr>
          <p:nvPr/>
        </p:nvSpPr>
        <p:spPr bwMode="auto">
          <a:xfrm>
            <a:off x="285750" y="1643063"/>
            <a:ext cx="8429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r-Latn-CS" sz="2000" i="1"/>
              <a:t>Štampač </a:t>
            </a:r>
            <a:r>
              <a:rPr lang="sr-Latn-CS" sz="2000"/>
              <a:t> je uređaj kojim se ispisuju podaci sa </a:t>
            </a:r>
            <a:r>
              <a:rPr lang="en-US" sz="2000"/>
              <a:t>ra</a:t>
            </a:r>
            <a:r>
              <a:rPr lang="sr-Latn-CS" sz="2000"/>
              <a:t>č</a:t>
            </a:r>
            <a:r>
              <a:rPr lang="en-US" sz="2000"/>
              <a:t>unara </a:t>
            </a:r>
            <a:r>
              <a:rPr lang="sr-Latn-CS" sz="2000"/>
              <a:t>na papir. Podaci mogu biti tekst ili slika. Vrste štampača: iglični, </a:t>
            </a:r>
            <a:r>
              <a:rPr lang="sr-Latn-CS" sz="2000" u="sng"/>
              <a:t>laserski</a:t>
            </a:r>
            <a:r>
              <a:rPr lang="sr-Latn-CS" sz="2000"/>
              <a:t>, ink-džet</a:t>
            </a:r>
            <a:r>
              <a:rPr lang="sr-Latn-CS" sz="2000" i="1"/>
              <a:t>, </a:t>
            </a:r>
            <a:r>
              <a:rPr lang="sr-Latn-CS" sz="2000"/>
              <a:t>štampači sa direktnim zagrevanjem, All-in-one i ploteri.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Skener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2531" name="Picture 2" descr="scanner-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3286125"/>
            <a:ext cx="337185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571500" y="1714500"/>
            <a:ext cx="82153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r-Latn-CS" sz="2000" i="1"/>
              <a:t>Skeneri </a:t>
            </a:r>
            <a:r>
              <a:rPr lang="sr-Latn-CS" sz="2000"/>
              <a:t>su uređaji koji prenose sliku u računar u obliku rastera (tačaka), a posebnim programima slika može da se obrađuje ili pretvara u znakove ili numeričke podatke.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Zvučnici i mikrofon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3555" name="Picture 2" descr="genius-zvucnici-sp-e120-1003023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786063"/>
            <a:ext cx="350043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 descr="artikli_2404171000080_24041710000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3071813"/>
            <a:ext cx="25860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357188" y="1643063"/>
            <a:ext cx="8286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r-Latn-CS" sz="2000"/>
              <a:t>Računarski zvučnici su obični pojednostavljeni stereo sistemi bez radia i ostalih integrisanih stvari.</a:t>
            </a:r>
          </a:p>
          <a:p>
            <a:pPr algn="just"/>
            <a:r>
              <a:rPr lang="sr-Latn-CS" sz="2000" i="1"/>
              <a:t>Mikrofon</a:t>
            </a:r>
            <a:r>
              <a:rPr lang="sr-Latn-CS" sz="2000"/>
              <a:t> je akustično električni senzor koji konvertuje zvučni pritisak u električne signale.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Uređaji za snimanje i čitanje podataka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4579" name="Picture 2" descr="FloppyDri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571625"/>
            <a:ext cx="2276475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 descr="fddcable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1643063"/>
            <a:ext cx="250031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cdrom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1571625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 descr="cd-dvd%20R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313" y="3429000"/>
            <a:ext cx="221456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6" descr="300px-Usbkey_internal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5" y="3500438"/>
            <a:ext cx="235743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7"/>
          <p:cNvSpPr txBox="1">
            <a:spLocks noChangeArrowheads="1"/>
          </p:cNvSpPr>
          <p:nvPr/>
        </p:nvSpPr>
        <p:spPr bwMode="auto">
          <a:xfrm>
            <a:off x="571500" y="5857875"/>
            <a:ext cx="8358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r-Latn-CS" sz="2000" i="1"/>
              <a:t>Uređaji za snimanje i čitanje podataka:</a:t>
            </a:r>
            <a:r>
              <a:rPr lang="sr-Latn-CS" sz="2000"/>
              <a:t> floppy drajv, CD-ROM drajv, DVD-ROM drajv, USB.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Mrežna oprema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5603" name="Picture 2" descr="hu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143250"/>
            <a:ext cx="221456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D-Link_24-Port_10100_Rackmountable_Switch_DES-1024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3429000"/>
            <a:ext cx="23574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DI-524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3143250"/>
            <a:ext cx="25717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785813" y="1857375"/>
            <a:ext cx="7143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r-Latn-CS" sz="2000" i="1"/>
              <a:t>Mrežna oprema: </a:t>
            </a:r>
            <a:r>
              <a:rPr lang="sr-Latn-CS" sz="2000"/>
              <a:t>hab, svič, ruter...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UPS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6627" name="Picture 2" descr="46_ap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3071813"/>
            <a:ext cx="29289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 descr="46_ar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143250"/>
            <a:ext cx="3271838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571500" y="1857375"/>
            <a:ext cx="7715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r-Latn-CS" sz="2000" i="1"/>
              <a:t>UPS</a:t>
            </a:r>
            <a:r>
              <a:rPr lang="sr-Latn-CS" sz="2000"/>
              <a:t> prosleđuje struju iz gradske mreže do računara i monitora, a ukoliko napon padne, on veoma brzo prebacuje napajanje na svoju bateriju.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92150"/>
            <a:ext cx="8064500" cy="8683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Uvodne napomene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133600"/>
            <a:ext cx="7921625" cy="331152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sr-Latn-CS" smtClean="0">
                <a:solidFill>
                  <a:srgbClr val="003366"/>
                </a:solidFill>
              </a:rPr>
              <a:t> </a:t>
            </a:r>
            <a:r>
              <a:rPr lang="en-US" smtClean="0"/>
              <a:t>Da li neko zna šta je to hardver?</a:t>
            </a:r>
          </a:p>
          <a:p>
            <a:pPr eaLnBrk="1" hangingPunct="1">
              <a:buFont typeface="Wingdings" pitchFamily="2" charset="2"/>
              <a:buChar char="v"/>
            </a:pPr>
            <a:endParaRPr lang="sr-Latn-CS" smtClean="0">
              <a:solidFill>
                <a:srgbClr val="003366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sr-Latn-CS" smtClean="0">
                <a:solidFill>
                  <a:srgbClr val="003366"/>
                </a:solidFill>
              </a:rPr>
              <a:t> </a:t>
            </a:r>
            <a:r>
              <a:rPr lang="en-US" smtClean="0"/>
              <a:t>Da li neko zna razliku između hardvera i softvera?</a:t>
            </a:r>
          </a:p>
          <a:p>
            <a:pPr eaLnBrk="1" hangingPunct="1">
              <a:buFont typeface="Wingdings" pitchFamily="2" charset="2"/>
              <a:buChar char="v"/>
            </a:pPr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9220" name="Picture 5" descr="j03012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38" y="1857375"/>
            <a:ext cx="132715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 descr="j02857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4572000"/>
            <a:ext cx="2544762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Digitalna kamera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7651" name="Picture 2" descr="gen-vcam-tr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3214688"/>
            <a:ext cx="249555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500063" y="1928813"/>
            <a:ext cx="76438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r-Latn-CS" sz="2000" i="1"/>
              <a:t>Digitalna kamera</a:t>
            </a:r>
            <a:r>
              <a:rPr lang="sr-Latn-CS" sz="2000"/>
              <a:t> je elektronski uređaj koji se koristi za elektronsko snimanje i skladištenje fotografija u digitalnom formatu.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Šta smo danas naučili?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643063"/>
            <a:ext cx="8501063" cy="4625975"/>
          </a:xfrm>
        </p:spPr>
        <p:txBody>
          <a:bodyPr/>
          <a:lstStyle/>
          <a:p>
            <a:pPr algn="just" eaLnBrk="1" hangingPunct="1"/>
            <a:r>
              <a:rPr lang="en-US" smtClean="0"/>
              <a:t>Šta je hardver?</a:t>
            </a:r>
          </a:p>
          <a:p>
            <a:pPr algn="just" eaLnBrk="1" hangingPunct="1"/>
            <a:r>
              <a:rPr lang="en-US" smtClean="0"/>
              <a:t>Navedite koje sve osnovne delove računara znate. Da li imate kod kuće neki od dodatnih uređaja?</a:t>
            </a:r>
          </a:p>
          <a:p>
            <a:pPr algn="just" eaLnBrk="1" hangingPunct="1"/>
            <a:r>
              <a:rPr lang="en-US" smtClean="0"/>
              <a:t>Da li znate čemu služe monitor, miš i tastatura?</a:t>
            </a:r>
          </a:p>
          <a:p>
            <a:pPr algn="just" eaLnBrk="1" hangingPunct="1"/>
            <a:r>
              <a:rPr lang="en-US" smtClean="0"/>
              <a:t>Čemu služe štampač i skener?</a:t>
            </a:r>
          </a:p>
          <a:p>
            <a:pPr algn="just" eaLnBrk="1" hangingPunct="1"/>
            <a:r>
              <a:rPr lang="en-US" smtClean="0"/>
              <a:t>Koji uređaji se koriste za čuvanje podataka?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4"/>
          <p:cNvSpPr>
            <a:spLocks noChangeArrowheads="1" noChangeShapeType="1" noTextEdit="1"/>
          </p:cNvSpPr>
          <p:nvPr/>
        </p:nvSpPr>
        <p:spPr bwMode="auto">
          <a:xfrm>
            <a:off x="971550" y="3573463"/>
            <a:ext cx="4752975" cy="223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Hvala na pažnji</a:t>
            </a:r>
          </a:p>
        </p:txBody>
      </p:sp>
      <p:pic>
        <p:nvPicPr>
          <p:cNvPr id="2" name="Picture 5" descr="C:\Documents and Settings\ivana\My Documents\My Pictures\slike škola\2 gim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1571625"/>
            <a:ext cx="27178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Osnovni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delovi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računara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42875" y="1571625"/>
            <a:ext cx="8643938" cy="3654425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sr-Latn-CS" smtClean="0"/>
              <a:t>	</a:t>
            </a:r>
            <a:r>
              <a:rPr lang="en-US" smtClean="0"/>
              <a:t>Osnovni delovi računara</a:t>
            </a:r>
            <a:r>
              <a:rPr lang="sr-Latn-CS" smtClean="0"/>
              <a:t> su</a:t>
            </a:r>
            <a:r>
              <a:rPr lang="en-US" smtClean="0"/>
              <a:t>: monitor, tastatura, kućište, matična ploča, memorija, procesor, grafička kartica, hard disk, napajanje i kablovi za povezivanje.</a:t>
            </a:r>
          </a:p>
        </p:txBody>
      </p:sp>
      <p:pic>
        <p:nvPicPr>
          <p:cNvPr id="8" name="Picture 6" descr="04-069-fig1-03-ar5"/>
          <p:cNvPicPr>
            <a:picLocks noChangeAspect="1" noChangeArrowheads="1"/>
          </p:cNvPicPr>
          <p:nvPr/>
        </p:nvPicPr>
        <p:blipFill>
          <a:blip r:embed="rId2"/>
          <a:srcRect b="30000"/>
          <a:stretch>
            <a:fillRect/>
          </a:stretch>
        </p:blipFill>
        <p:spPr bwMode="auto">
          <a:xfrm>
            <a:off x="3071813" y="3286125"/>
            <a:ext cx="3714750" cy="278606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20713"/>
            <a:ext cx="79216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Monitori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1267" name="Content Placeholder 7" descr="255_0220527_bi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3000375"/>
            <a:ext cx="2786063" cy="2928938"/>
          </a:xfrm>
        </p:spPr>
      </p:pic>
      <p:pic>
        <p:nvPicPr>
          <p:cNvPr id="11268" name="Picture 8" descr="monitor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071813"/>
            <a:ext cx="299561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2938" y="1714500"/>
            <a:ext cx="7929562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1" dirty="0" err="1"/>
              <a:t>Monitori</a:t>
            </a:r>
            <a:r>
              <a:rPr lang="sr-Latn-CS" sz="2000" dirty="0"/>
              <a:t> su izlazne jedinice koje služe za prikazivanje podataka </a:t>
            </a:r>
            <a:r>
              <a:rPr lang="sr-Latn-CS" sz="2000" u="sng" dirty="0">
                <a:solidFill>
                  <a:schemeClr val="accent2">
                    <a:lumMod val="75000"/>
                  </a:schemeClr>
                </a:solidFill>
              </a:rPr>
              <a:t>iz </a:t>
            </a:r>
            <a:r>
              <a:rPr lang="sr-Latn-CS" sz="2000" u="sng" dirty="0">
                <a:solidFill>
                  <a:schemeClr val="accent2">
                    <a:lumMod val="75000"/>
                  </a:schemeClr>
                </a:solidFill>
                <a:hlinkClick r:id="rId4" tooltip="Рачунар"/>
              </a:rPr>
              <a:t>računara</a:t>
            </a:r>
            <a:r>
              <a:rPr lang="sr-Latn-CS" sz="2000" u="sng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sr-Latn-CS" sz="2000" dirty="0"/>
              <a:t>Vrste monitora: CRT (Cathode Ray Tube), LCD (Liqud Crystal Display), LED (Light Emitting Diode)</a:t>
            </a:r>
            <a:r>
              <a:rPr lang="en-US" sz="2000" dirty="0"/>
              <a:t>, </a:t>
            </a:r>
            <a:r>
              <a:rPr lang="sr-Latn-CS" sz="2000" dirty="0"/>
              <a:t>GPD (Gas Plasma Display).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20713"/>
            <a:ext cx="799306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Tastatura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291" name="pageContainer0_ID0E2HAC" descr="Slika tastature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28875" y="4000500"/>
            <a:ext cx="4500563" cy="2500313"/>
          </a:xfrm>
        </p:spPr>
      </p:pic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500063" y="1785938"/>
            <a:ext cx="821531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r-Latn-CS" sz="2000"/>
              <a:t>Tastatura se sastoji od velike tastature sa slovima i brojevima, male numeričke tastature sa brojevima i znacima za aritmetičke operacije i tastature za editovanje, na kojoj se nalaze tasteri za pomeranje kursora, strane na ekranu ili umetanje i brisanje znakova. Iznad ovih tastera nalaze se funkcijske tipke koje imaju određeno značenje u pojedinim programima.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571480"/>
            <a:ext cx="79216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Kućište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315" name="Content Placeholder 6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8683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i="1" smtClean="0">
                <a:latin typeface="Arial" charset="0"/>
                <a:cs typeface="Arial" charset="0"/>
              </a:rPr>
              <a:t>	</a:t>
            </a:r>
            <a:r>
              <a:rPr lang="sr-Latn-CS" sz="2000" i="1" smtClean="0">
                <a:latin typeface="Arial" charset="0"/>
                <a:cs typeface="Arial" charset="0"/>
              </a:rPr>
              <a:t>Kućište </a:t>
            </a:r>
            <a:r>
              <a:rPr lang="en-US" sz="2000" smtClean="0">
                <a:latin typeface="Arial" charset="0"/>
                <a:cs typeface="Arial" charset="0"/>
              </a:rPr>
              <a:t>je kutija koja sadrži glavne komponente računara.</a:t>
            </a:r>
          </a:p>
        </p:txBody>
      </p:sp>
      <p:pic>
        <p:nvPicPr>
          <p:cNvPr id="13316" name="Picture 5" descr="02-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3286125"/>
            <a:ext cx="4000500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Matična ploča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4339" name="Picture 6" descr="maticna plo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2786063"/>
            <a:ext cx="45720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785813" y="1785938"/>
            <a:ext cx="73580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i="1"/>
              <a:t>Matična ploča </a:t>
            </a:r>
            <a:r>
              <a:rPr lang="sr-Latn-CS" sz="2000"/>
              <a:t>je najvažnija </a:t>
            </a:r>
            <a:r>
              <a:rPr lang="sr-Latn-CS" sz="2000" u="sng">
                <a:hlinkClick r:id="rId3"/>
              </a:rPr>
              <a:t>štampana ploča</a:t>
            </a:r>
            <a:r>
              <a:rPr lang="sr-Latn-CS" sz="2000"/>
              <a:t> u </a:t>
            </a:r>
            <a:r>
              <a:rPr lang="sr-Latn-CS" sz="2000" u="sng">
                <a:hlinkClick r:id="rId4" tooltip="Рачунар"/>
              </a:rPr>
              <a:t>računaru</a:t>
            </a:r>
            <a:r>
              <a:rPr lang="sr-Latn-CS" sz="2000"/>
              <a:t>. Na njoj se nalaze </a:t>
            </a:r>
            <a:r>
              <a:rPr lang="sr-Latn-CS" sz="2000" u="sng">
                <a:hlinkClick r:id="rId5" tooltip="Микропроцесор"/>
              </a:rPr>
              <a:t>mikroprocesor</a:t>
            </a:r>
            <a:r>
              <a:rPr lang="sr-Latn-CS" sz="2000"/>
              <a:t>, </a:t>
            </a:r>
            <a:r>
              <a:rPr lang="sr-Latn-CS" sz="2000" u="sng">
                <a:hlinkClick r:id="rId6" tooltip="ROM"/>
              </a:rPr>
              <a:t>ROM</a:t>
            </a:r>
            <a:r>
              <a:rPr lang="sr-Latn-CS" sz="2000"/>
              <a:t> kao i više </a:t>
            </a:r>
            <a:r>
              <a:rPr lang="sr-Latn-CS" sz="2000" u="sng">
                <a:hlinkClick r:id="rId7" tooltip="Конектор (not yet written)"/>
              </a:rPr>
              <a:t>konektora</a:t>
            </a:r>
            <a:r>
              <a:rPr lang="sr-Latn-CS" sz="2000"/>
              <a:t> u koje se "ubadaju" druge štampane ploče sa određenim funkcijama</a:t>
            </a:r>
            <a:r>
              <a:rPr lang="en-US" sz="2000"/>
              <a:t>.</a:t>
            </a:r>
            <a:r>
              <a:rPr lang="sr-Latn-CS" sz="2000"/>
              <a:t> 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Memorija i procesor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786063"/>
            <a:ext cx="3714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2714625"/>
            <a:ext cx="2995612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714375" y="1714500"/>
            <a:ext cx="77866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r-Latn-CS" sz="2000" i="1"/>
              <a:t>Procesor </a:t>
            </a:r>
            <a:r>
              <a:rPr lang="sr-Latn-CS" sz="2000"/>
              <a:t>definiše tip PC računara. U njemu se realizuju sve računske i logičke operacije i izvršavaju komande koje su zadate programom.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Grafička kartica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6387" name="Picture 3" descr="graficka_kar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3286125"/>
            <a:ext cx="357187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500063" y="1785938"/>
            <a:ext cx="8286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r-Latn-CS" sz="2000" i="1"/>
              <a:t>Grafička kartica </a:t>
            </a:r>
            <a:r>
              <a:rPr lang="sr-Latn-CS" sz="2000"/>
              <a:t>je uređaj koji kontroliš</a:t>
            </a:r>
            <a:r>
              <a:rPr lang="en-US" sz="2000"/>
              <a:t>e</a:t>
            </a:r>
            <a:r>
              <a:rPr lang="sr-Latn-CS" sz="2000"/>
              <a:t> prikaz slike na ekranu.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228</TotalTime>
  <Words>534</Words>
  <Application>Microsoft Office PowerPoint</Application>
  <PresentationFormat>Пројекција на екрану (4:3)</PresentationFormat>
  <Paragraphs>53</Paragraphs>
  <Slides>22</Slides>
  <Notes>0</Notes>
  <HiddenSlides>0</HiddenSlides>
  <MMClips>0</MMClips>
  <ScaleCrop>false</ScaleCrop>
  <HeadingPairs>
    <vt:vector size="6" baseType="variant">
      <vt:variant>
        <vt:lpstr>Коришћени фонтови</vt:lpstr>
      </vt:variant>
      <vt:variant>
        <vt:i4>6</vt:i4>
      </vt:variant>
      <vt:variant>
        <vt:lpstr>Тема</vt:lpstr>
      </vt:variant>
      <vt:variant>
        <vt:i4>1</vt:i4>
      </vt:variant>
      <vt:variant>
        <vt:lpstr>Наслови слајдова</vt:lpstr>
      </vt:variant>
      <vt:variant>
        <vt:i4>22</vt:i4>
      </vt:variant>
    </vt:vector>
  </HeadingPairs>
  <TitlesOfParts>
    <vt:vector size="29" baseType="lpstr">
      <vt:lpstr>Arial</vt:lpstr>
      <vt:lpstr>Corbel</vt:lpstr>
      <vt:lpstr>Wingdings 2</vt:lpstr>
      <vt:lpstr>Wingdings</vt:lpstr>
      <vt:lpstr>Wingdings 3</vt:lpstr>
      <vt:lpstr>Calibri</vt:lpstr>
      <vt:lpstr>Module</vt:lpstr>
      <vt:lpstr>OŠ “STARI GRAD ”-Užice  </vt:lpstr>
      <vt:lpstr>Uvodne napomene</vt:lpstr>
      <vt:lpstr>Osnovni delovi računara</vt:lpstr>
      <vt:lpstr>Monitori</vt:lpstr>
      <vt:lpstr>Tastatura</vt:lpstr>
      <vt:lpstr>Kućište</vt:lpstr>
      <vt:lpstr>Matična ploča</vt:lpstr>
      <vt:lpstr>Memorija i procesor</vt:lpstr>
      <vt:lpstr>Grafička kartica</vt:lpstr>
      <vt:lpstr>Hard disk</vt:lpstr>
      <vt:lpstr>Napajanje</vt:lpstr>
      <vt:lpstr>Uređaji za pokazivanje</vt:lpstr>
      <vt:lpstr>Dodatne kartice</vt:lpstr>
      <vt:lpstr>Štampači</vt:lpstr>
      <vt:lpstr>Skener</vt:lpstr>
      <vt:lpstr>Zvučnici i mikrofon</vt:lpstr>
      <vt:lpstr>Uređaji za snimanje i čitanje podataka</vt:lpstr>
      <vt:lpstr>Mrežna oprema</vt:lpstr>
      <vt:lpstr>UPS</vt:lpstr>
      <vt:lpstr>Digitalna kamera</vt:lpstr>
      <vt:lpstr>Šta smo danas naučili?</vt:lpstr>
      <vt:lpstr>Слајд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Oš Stari Grad</dc:title>
  <dc:creator>Predrag Cvetic</dc:creator>
  <cp:lastModifiedBy>Predrag Cvetic</cp:lastModifiedBy>
  <cp:revision>20</cp:revision>
  <dcterms:created xsi:type="dcterms:W3CDTF">2010-07-03T16:49:42Z</dcterms:created>
  <dcterms:modified xsi:type="dcterms:W3CDTF">2011-10-14T08:12:14Z</dcterms:modified>
</cp:coreProperties>
</file>